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5" r:id="rId4"/>
  </p:sldMasterIdLst>
  <p:notesMasterIdLst>
    <p:notesMasterId r:id="rId28"/>
  </p:notesMasterIdLst>
  <p:handoutMasterIdLst>
    <p:handoutMasterId r:id="rId29"/>
  </p:handoutMasterIdLst>
  <p:sldIdLst>
    <p:sldId id="256" r:id="rId5"/>
    <p:sldId id="282" r:id="rId6"/>
    <p:sldId id="304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302" r:id="rId22"/>
    <p:sldId id="297" r:id="rId23"/>
    <p:sldId id="298" r:id="rId24"/>
    <p:sldId id="300" r:id="rId25"/>
    <p:sldId id="301" r:id="rId26"/>
    <p:sldId id="30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C5342A28-2390-49AC-8D6E-AF1F0D84A1DA}">
          <p14:sldIdLst>
            <p14:sldId id="256"/>
            <p14:sldId id="282"/>
            <p14:sldId id="304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02"/>
            <p14:sldId id="297"/>
            <p14:sldId id="298"/>
            <p14:sldId id="300"/>
            <p14:sldId id="301"/>
            <p14:sldId id="303"/>
          </p14:sldIdLst>
        </p14:section>
        <p14:section name="Content Layouts" id="{9FAAE9DC-6B47-4489-8D39-F9B192C11667}">
          <p14:sldIdLst/>
        </p14:section>
        <p14:section name="Closing Slide" id="{43749174-0982-4D47-991C-15D33C33AAFE}">
          <p14:sldIdLst/>
        </p14:section>
        <p14:section name="Slide starters" id="{A9C746AC-6EA9-450E-BBE0-B0658637B2F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B3"/>
    <a:srgbClr val="D9D9D9"/>
    <a:srgbClr val="C25608"/>
    <a:srgbClr val="55565A"/>
    <a:srgbClr val="E1E2DF"/>
    <a:srgbClr val="008770"/>
    <a:srgbClr val="D0D0CE"/>
    <a:srgbClr val="B1B3B3"/>
    <a:srgbClr val="888B8D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218"/>
    <p:restoredTop sz="94705"/>
  </p:normalViewPr>
  <p:slideViewPr>
    <p:cSldViewPr snapToGrid="0" snapToObjects="1">
      <p:cViewPr varScale="1">
        <p:scale>
          <a:sx n="85" d="100"/>
          <a:sy n="85" d="100"/>
        </p:scale>
        <p:origin x="200" y="9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C8623D-2600-8B4E-9880-1F8F2866E3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E524F-FC6C-9844-8394-D4AA353F6C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F9069-B7F4-F34D-9B36-2A35E465BB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7199D-25F8-A745-8C7F-F9C786EEBB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32D081-565B-C446-8631-F3EAC4DA2C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9ED82-0CB5-7D41-A2C7-2F0BC902BB2A}" type="datetimeFigureOut">
              <a:rPr lang="en-US" smtClean="0"/>
              <a:t>2/17/22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210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059E1-8A92-412E-9FFC-46DC2A12AD11}" type="datetimeFigureOut">
              <a:rPr lang="en-US" smtClean="0"/>
              <a:t>2/17/22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1AA27-3892-4360-B986-D6B124C22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8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in on 1214">
            <a:extLst>
              <a:ext uri="{FF2B5EF4-FFF2-40B4-BE49-F238E27FC236}">
                <a16:creationId xmlns:a16="http://schemas.microsoft.com/office/drawing/2014/main" id="{43823200-3273-4249-8BE1-23817C6980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681"/>
            <a:ext cx="12192000" cy="524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901315" y="318697"/>
            <a:ext cx="9122686" cy="1309059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 dirty="0"/>
              <a:t>Python a quick Intro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901315" y="1711318"/>
            <a:ext cx="9122686" cy="6618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Harmeet Bhatia 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901397" y="2451600"/>
            <a:ext cx="9122226" cy="432200"/>
          </a:xfr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81F61-D65C-9249-99DB-156A203D1D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A131AD87-B724-594E-98FD-35F8EA8B27D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663575"/>
          </a:xfrm>
          <a:solidFill>
            <a:schemeClr val="accent6"/>
          </a:solidFill>
          <a:ln>
            <a:noFill/>
          </a:ln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663575"/>
          </a:xfrm>
          <a:solidFill>
            <a:srgbClr val="A22B38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8"/>
          </a:xfr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2492372"/>
            <a:ext cx="2194560" cy="3413128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2492372"/>
            <a:ext cx="219456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2492372"/>
            <a:ext cx="2194560" cy="3413128"/>
          </a:xfrm>
          <a:solidFill>
            <a:schemeClr val="bg1"/>
          </a:solidFill>
          <a:ln>
            <a:solidFill>
              <a:schemeClr val="accent3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29471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17D79F98-2828-F343-AAD4-254357817DC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7432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798"/>
            <a:ext cx="2743200" cy="663575"/>
          </a:xfrm>
          <a:solidFill>
            <a:schemeClr val="accent6"/>
          </a:solidFill>
          <a:ln>
            <a:noFill/>
          </a:ln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2" y="1828798"/>
            <a:ext cx="27432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798"/>
            <a:ext cx="27432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743200" cy="34131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8"/>
          </a:xfr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2" y="2492372"/>
            <a:ext cx="2743200" cy="3413128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805682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BC942B76-AB4F-F14C-83C8-F25C5E51E2AB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36576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797"/>
            <a:ext cx="36576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797"/>
            <a:ext cx="36576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3657600" cy="3413128"/>
          </a:xfrm>
          <a:solidFill>
            <a:schemeClr val="bg1"/>
          </a:solidFill>
          <a:ln>
            <a:solidFill>
              <a:schemeClr val="tx2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63289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DA0C1A62-0478-454C-A69B-F944B514978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00"/>
            <a:ext cx="54864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797"/>
            <a:ext cx="54864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15188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Column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730CDC2-F133-E341-8591-0235C128830C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1970316"/>
          </a:xfrm>
          <a:solidFill>
            <a:schemeClr val="tx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1970316"/>
          </a:xfrm>
          <a:solidFill>
            <a:schemeClr val="accent1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1970316"/>
          </a:xfrm>
          <a:solidFill>
            <a:schemeClr val="accent4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1970316"/>
          </a:xfrm>
          <a:solidFill>
            <a:schemeClr val="accent6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1970316"/>
          </a:xfrm>
          <a:solidFill>
            <a:srgbClr val="A22B38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6"/>
          </a:xfrm>
          <a:solidFill>
            <a:schemeClr val="bg1"/>
          </a:solidFill>
          <a:ln>
            <a:solidFill>
              <a:schemeClr val="tx2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4" y="3799114"/>
            <a:ext cx="2194563" cy="2106386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3799114"/>
            <a:ext cx="2194560" cy="2106386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3799114"/>
            <a:ext cx="2194560" cy="2106386"/>
          </a:xfr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6" y="3799114"/>
            <a:ext cx="2194560" cy="2106386"/>
          </a:xfrm>
          <a:solidFill>
            <a:schemeClr val="bg1"/>
          </a:solidFill>
          <a:ln>
            <a:solidFill>
              <a:schemeClr val="accent3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133439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9BD1AE46-959B-3A40-A449-10D5E9AFE6CE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697450" cy="1307592"/>
          </a:xfrm>
          <a:solidFill>
            <a:schemeClr val="tx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223758"/>
            <a:ext cx="1697450" cy="1307592"/>
          </a:xfrm>
          <a:solidFill>
            <a:schemeClr val="accent1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4586060"/>
            <a:ext cx="1697450" cy="1307592"/>
          </a:xfrm>
          <a:solidFill>
            <a:schemeClr val="accent4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4" y="1861456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4" y="3242808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4" y="4624161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5291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0B76C33D-7178-A941-B245-FA9A1EA00B5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700784" cy="987552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887905"/>
            <a:ext cx="1700784" cy="987552"/>
          </a:xfrm>
          <a:solidFill>
            <a:schemeClr val="accent1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914354"/>
            <a:ext cx="1700784" cy="987552"/>
          </a:xfrm>
          <a:solidFill>
            <a:schemeClr val="accent4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50" y="186145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50" y="2888302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8" y="3914354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940802"/>
            <a:ext cx="1700784" cy="987552"/>
          </a:xfrm>
          <a:solidFill>
            <a:schemeClr val="accent6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8" y="494040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13401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CF2C9496-67E8-814E-8D7E-5030D6468F6C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050471" cy="768096"/>
          </a:xfrm>
          <a:solidFill>
            <a:schemeClr val="tx2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681880"/>
            <a:ext cx="1050471" cy="768096"/>
          </a:xfrm>
          <a:solidFill>
            <a:schemeClr val="accent1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502304"/>
            <a:ext cx="1050471" cy="768096"/>
          </a:xfrm>
          <a:solidFill>
            <a:schemeClr val="accent3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29" y="1861456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7" y="2679568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7" y="3497680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322728"/>
            <a:ext cx="1050471" cy="768096"/>
          </a:xfrm>
          <a:solidFill>
            <a:schemeClr val="accent4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29" y="4315792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143150"/>
            <a:ext cx="1050471" cy="768096"/>
          </a:xfrm>
          <a:solidFill>
            <a:schemeClr val="accent6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7" y="5133905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66646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FFD86AB2-76A9-E34E-A446-267C7AE5F892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299" y="1861456"/>
            <a:ext cx="7429501" cy="128016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</a:t>
            </a:r>
            <a:r>
              <a:rPr lang="en-US" err="1"/>
              <a:t>pt</a:t>
            </a:r>
            <a:r>
              <a:rPr lang="en-US"/>
              <a:t>, hit return then Tab to get to level 2 – 16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3242808"/>
            <a:ext cx="7429501" cy="128016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4624161"/>
            <a:ext cx="7429501" cy="128016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5353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3459302-CCAA-534E-8783-C6B48FB3FB03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</a:t>
            </a:r>
            <a:r>
              <a:rPr lang="en-US" err="1"/>
              <a:t>pt</a:t>
            </a:r>
            <a:r>
              <a:rPr lang="en-US"/>
              <a:t>, hit return then Tab to get to level 2 – 16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889431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917405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945380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53E4534-075F-B54C-B4B0-142E4653B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33F32B6-2540-374D-8DC3-A0D6A489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4866676-7CDA-894F-8A98-663F7B075C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422" y="1"/>
            <a:ext cx="5610578" cy="345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864245" y="3136544"/>
            <a:ext cx="9122686" cy="1309059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 dirty="0"/>
              <a:t>Insightful presentation title in sentence case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864245" y="4529165"/>
            <a:ext cx="9122686" cy="6618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864327" y="5269447"/>
            <a:ext cx="9122226" cy="432200"/>
          </a:xfr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81F61-D65C-9249-99DB-156A203D1D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592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8CE7CD94-6250-9C42-B0DE-1F79F6C18443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</a:t>
            </a:r>
            <a:r>
              <a:rPr lang="en-US" err="1"/>
              <a:t>pt</a:t>
            </a:r>
            <a:r>
              <a:rPr lang="en-US"/>
              <a:t>, hit return then Tab to get to level 2 – 16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696209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530961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365713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200467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BB88E3B-48C9-934E-B02B-96FEF543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9D53C22C-150A-4046-BA43-28026F39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1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13262" y="2975655"/>
            <a:ext cx="3165475" cy="609373"/>
          </a:xfrm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[blank]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8086E-C569-7141-B6A5-7BD1572CBB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10F0FEB-CFA5-2C45-B870-C5F1DC7F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1079B6-058B-EB48-BB06-7E68178E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18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0646E3-1C33-3A43-BA91-6538A2D0B727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A35F66-2486-4442-B2C7-78DB908DA7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50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342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574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D6A1BE-5EA7-054B-9D0E-6D0288B58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28351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11" name="Picture 10" descr="Chart, icon, sunburst chart&#10;&#10;Description automatically generated">
            <a:extLst>
              <a:ext uri="{FF2B5EF4-FFF2-40B4-BE49-F238E27FC236}">
                <a16:creationId xmlns:a16="http://schemas.microsoft.com/office/drawing/2014/main" id="{62181A52-1C46-BA40-906F-1F75160A18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1643" y="0"/>
            <a:ext cx="4490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02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D6A1BE-5EA7-054B-9D0E-6D0288B58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28351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0F0C83-5F0B-CB4A-B5CE-A4C4B7EADA49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907C6A-2B73-C047-98E7-B51FC37EB8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91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A2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50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491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008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807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85BD7-63C2-5E46-9DF7-51586C4045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4628" y="408851"/>
            <a:ext cx="3626621" cy="881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005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0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85BD7-63C2-5E46-9DF7-51586C4045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4628" y="408851"/>
            <a:ext cx="3626621" cy="881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73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72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283477" y="3781825"/>
            <a:ext cx="9122686" cy="1309059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 dirty="0"/>
              <a:t>Insightful presentation title in sentence case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283395" y="5090884"/>
            <a:ext cx="9122686" cy="6618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283477" y="5831166"/>
            <a:ext cx="9122226" cy="432200"/>
          </a:xfr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81F61-D65C-9249-99DB-156A203D1D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8D00CF1-9C93-2146-A850-824CD33784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20" y="-25917"/>
            <a:ext cx="7661138" cy="457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6098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85BD7-63C2-5E46-9DF7-51586C4045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4628" y="408851"/>
            <a:ext cx="3626621" cy="881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3B00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50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695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1C7E6-10C3-5742-AAEE-8A352823E9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5" y="-33801"/>
            <a:ext cx="12179765" cy="689180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854535" y="2906603"/>
            <a:ext cx="5678518" cy="1051034"/>
          </a:xfr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Demonstration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5854535" y="4122057"/>
            <a:ext cx="5678518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</p:spTree>
    <p:extLst>
      <p:ext uri="{BB962C8B-B14F-4D97-AF65-F5344CB8AC3E}">
        <p14:creationId xmlns:p14="http://schemas.microsoft.com/office/powerpoint/2010/main" val="3558363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4DE6-CBB7-404F-9537-50B68124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F5A5A4-DD47-7341-A76A-BD0CAD97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633C245-C634-1445-97C9-13A42089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127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021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299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397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12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655" y="2285998"/>
            <a:ext cx="5440691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82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DE5CE-BB6F-164C-9F33-3B9234201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907" y="3027842"/>
            <a:ext cx="4679270" cy="802315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408F81-CA9C-2A43-A827-06D56D67EA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5173" y="2665068"/>
            <a:ext cx="5100920" cy="15278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7D95D7-7E6C-AE4E-A909-867F4BE55BD9}"/>
              </a:ext>
            </a:extLst>
          </p:cNvPr>
          <p:cNvSpPr/>
          <p:nvPr userDrawn="1"/>
        </p:nvSpPr>
        <p:spPr>
          <a:xfrm>
            <a:off x="0" y="0"/>
            <a:ext cx="12192000" cy="2315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BA8BDC-B144-494E-AE51-70F87B8A0606}"/>
              </a:ext>
            </a:extLst>
          </p:cNvPr>
          <p:cNvSpPr/>
          <p:nvPr userDrawn="1"/>
        </p:nvSpPr>
        <p:spPr>
          <a:xfrm>
            <a:off x="0" y="4542312"/>
            <a:ext cx="12192000" cy="2315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2049970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estion and Answ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016A4-6A32-6F4C-BF51-31ACDCE898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1998" cy="6898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041F57-F71C-B24A-A0B8-FD20602E952E}"/>
              </a:ext>
            </a:extLst>
          </p:cNvPr>
          <p:cNvSpPr txBox="1"/>
          <p:nvPr userDrawn="1"/>
        </p:nvSpPr>
        <p:spPr>
          <a:xfrm>
            <a:off x="4013200" y="2214880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9C6CD-A919-234E-A8D8-C1F75A8086D8}"/>
              </a:ext>
            </a:extLst>
          </p:cNvPr>
          <p:cNvSpPr txBox="1"/>
          <p:nvPr userDrawn="1"/>
        </p:nvSpPr>
        <p:spPr>
          <a:xfrm>
            <a:off x="5811520" y="146304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75408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5300" y="1739127"/>
            <a:ext cx="2535345" cy="11516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59B9B12D-92C4-3B43-B1D8-9965D43BF638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FC5AB6-528D-734A-B2D3-338D328A49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185" y="-127577"/>
            <a:ext cx="3172467" cy="189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7288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3904343"/>
            <a:ext cx="7178221" cy="482887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452943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48" y="5003288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Tel: 123-456-7890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rgbClr val="C2560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948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59B9B12D-92C4-3B43-B1D8-9965D43BF638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29A1C7-7998-D741-A9EC-21C894C494CA}"/>
              </a:ext>
            </a:extLst>
          </p:cNvPr>
          <p:cNvSpPr/>
          <p:nvPr userDrawn="1"/>
        </p:nvSpPr>
        <p:spPr>
          <a:xfrm>
            <a:off x="495300" y="1828800"/>
            <a:ext cx="11315700" cy="4075113"/>
          </a:xfrm>
          <a:prstGeom prst="rect">
            <a:avLst/>
          </a:prstGeom>
          <a:ln>
            <a:noFill/>
          </a:ln>
        </p:spPr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2376FA20-CADA-CF41-BA63-D6FB75E86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6793" y="1440273"/>
            <a:ext cx="9489123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First Point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CD86A94-0A14-5D44-8FCA-A8F1159841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1800" y="2198615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Second Point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C616C851-4960-754F-9C26-36C6737501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72124" y="3050633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Third Point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826CF336-821E-7B49-AA66-EAA131E5FF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72124" y="3884595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Fourth Point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6F169A95-174A-124B-9772-9D5F83D6A0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01800" y="4732216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Fifth Point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22463D1E-16E4-8946-9B23-988B79430E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66793" y="5504468"/>
            <a:ext cx="9489123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Sixth Point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FCF04B-C6A0-114F-914B-CA0DE5E674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2801" y="1260371"/>
            <a:ext cx="759081" cy="759081"/>
          </a:xfrm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5DE9BCB-C53A-D44B-80EF-8526D4823C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7041" y="2058369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A3FFA5F2-5D28-3349-AC9F-9FC45F5BED8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0073" y="2856367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6BB4E69F-F813-C549-9422-C6EE5E20DA8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0073" y="3654365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0B27227E-FB9A-804D-86EE-B413AC12EA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041" y="4452363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49A67E01-93D4-1143-9C58-7C6FADBD8A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2801" y="5250359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46ED726-AECC-0542-ADAF-8AA52FF64D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5300" y="636719"/>
            <a:ext cx="8963025" cy="533400"/>
          </a:xfrm>
        </p:spPr>
        <p:txBody>
          <a:bodyPr/>
          <a:lstStyle>
            <a:lvl1pPr>
              <a:defRPr sz="3000"/>
            </a:lvl1pPr>
          </a:lstStyle>
          <a:p>
            <a:pPr lvl="0"/>
            <a:r>
              <a:rPr lang="en-US"/>
              <a:t>Session Agenda – Insert Own Graphics</a:t>
            </a:r>
          </a:p>
        </p:txBody>
      </p:sp>
    </p:spTree>
    <p:extLst>
      <p:ext uri="{BB962C8B-B14F-4D97-AF65-F5344CB8AC3E}">
        <p14:creationId xmlns:p14="http://schemas.microsoft.com/office/powerpoint/2010/main" val="19456836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600" b="1">
                <a:solidFill>
                  <a:srgbClr val="125D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1783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34D71-145B-471B-B963-28EE422486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870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A43B22B7-E70D-5C40-876F-2AAFEE548D55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32885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23DC9-B854-C04B-BD41-38B271D1F2B4}"/>
              </a:ext>
            </a:extLst>
          </p:cNvPr>
          <p:cNvSpPr txBox="1"/>
          <p:nvPr userDrawn="1"/>
        </p:nvSpPr>
        <p:spPr>
          <a:xfrm>
            <a:off x="9613557" y="6054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27F0BFFF-AA19-A248-B278-6D3F06A4B752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95300" y="1118282"/>
            <a:ext cx="5502275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282"/>
            <a:ext cx="2467708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707462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66CCC73E-47F9-FC40-A96F-1496DECD9ED4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20450" y="6486982"/>
            <a:ext cx="61232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190323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62DF9DB-8334-D945-AB69-E456494DD0B0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66584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FBE6979F-CB61-594E-83EE-7A39EC78DBD5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51956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17189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0814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8451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3684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75761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514" y="3868738"/>
            <a:ext cx="3335482" cy="457200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subhead in 16 </a:t>
            </a:r>
            <a:r>
              <a:rPr lang="en-US" err="1"/>
              <a:t>pt</a:t>
            </a:r>
            <a:r>
              <a:rPr lang="en-US"/>
              <a:t> gray bold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6843" y="3865340"/>
            <a:ext cx="3335482" cy="457200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subhead in 16 </a:t>
            </a:r>
            <a:r>
              <a:rPr lang="en-US" err="1"/>
              <a:t>pt</a:t>
            </a:r>
            <a:r>
              <a:rPr lang="en-US"/>
              <a:t> gray bold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761" y="3865340"/>
            <a:ext cx="3335482" cy="457200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subhead in 16 </a:t>
            </a:r>
            <a:r>
              <a:rPr lang="en-US" err="1"/>
              <a:t>pt</a:t>
            </a:r>
            <a:r>
              <a:rPr lang="en-US"/>
              <a:t> gray bold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775017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5300" y="0"/>
            <a:ext cx="8132885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95300" y="1825625"/>
            <a:ext cx="11315700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64900" y="6486982"/>
            <a:ext cx="5424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F7EB957-C9D0-8542-9590-5F01D34A7E9D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1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99" r:id="rId2"/>
    <p:sldLayoutId id="2147483900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  <p:sldLayoutId id="2147483876" r:id="rId22"/>
    <p:sldLayoutId id="2147483895" r:id="rId23"/>
    <p:sldLayoutId id="2147483887" r:id="rId24"/>
    <p:sldLayoutId id="2147483890" r:id="rId25"/>
    <p:sldLayoutId id="2147483884" r:id="rId26"/>
    <p:sldLayoutId id="2147483891" r:id="rId27"/>
    <p:sldLayoutId id="2147483892" r:id="rId28"/>
    <p:sldLayoutId id="2147483893" r:id="rId29"/>
    <p:sldLayoutId id="2147483894" r:id="rId30"/>
    <p:sldLayoutId id="2147483896" r:id="rId31"/>
    <p:sldLayoutId id="2147483883" r:id="rId32"/>
    <p:sldLayoutId id="2147483872" r:id="rId33"/>
    <p:sldLayoutId id="2147483873" r:id="rId34"/>
    <p:sldLayoutId id="2147483874" r:id="rId35"/>
    <p:sldLayoutId id="2147483875" r:id="rId36"/>
    <p:sldLayoutId id="2147483877" r:id="rId37"/>
    <p:sldLayoutId id="2147483898" r:id="rId38"/>
    <p:sldLayoutId id="2147483897" r:id="rId39"/>
    <p:sldLayoutId id="2147483878" r:id="rId40"/>
    <p:sldLayoutId id="2147483886" r:id="rId41"/>
    <p:sldLayoutId id="2147483901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4587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D1C96B-52B9-0A45-9D88-21CCC6F7C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 to Problem Solving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6605D20-B62B-494C-A599-9599ED5238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Harmeet Bhatia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09D99EA-E445-2941-AE41-FF4C6119E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March 2022</a:t>
            </a:r>
          </a:p>
        </p:txBody>
      </p:sp>
    </p:spTree>
    <p:extLst>
      <p:ext uri="{BB962C8B-B14F-4D97-AF65-F5344CB8AC3E}">
        <p14:creationId xmlns:p14="http://schemas.microsoft.com/office/powerpoint/2010/main" val="1050542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34" y="134292"/>
            <a:ext cx="9729732" cy="696377"/>
          </a:xfrm>
        </p:spPr>
        <p:txBody>
          <a:bodyPr>
            <a:normAutofit/>
          </a:bodyPr>
          <a:lstStyle/>
          <a:p>
            <a:r>
              <a:rPr lang="en-US" sz="4000" dirty="0"/>
              <a:t>Problem Solving?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4A5A3E-CF53-426B-8DF2-289DD8B27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57" y="1253330"/>
            <a:ext cx="10633045" cy="49796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Let say you are </a:t>
            </a:r>
            <a:r>
              <a:rPr lang="en-US" dirty="0">
                <a:solidFill>
                  <a:srgbClr val="00B050"/>
                </a:solidFill>
              </a:rPr>
              <a:t>A</a:t>
            </a:r>
            <a:r>
              <a:rPr lang="en-US" dirty="0"/>
              <a:t> and your friend is </a:t>
            </a:r>
            <a:r>
              <a:rPr lang="en-US" dirty="0">
                <a:solidFill>
                  <a:srgbClr val="C00000"/>
                </a:solidFill>
              </a:rPr>
              <a:t>B (who is always willing to help you)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I want off, just for somedays, but …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but what? go buddy, enjoy !!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Some one have to do my job in my absence !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That’s it? I am available, as always.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Great, you are a true friend. Ok I am leaving, 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Hey, wait, what do I have to do? What’s your job?</a:t>
            </a:r>
          </a:p>
          <a:p>
            <a:pPr algn="just"/>
            <a:r>
              <a:rPr lang="en-US" dirty="0"/>
              <a:t> </a:t>
            </a:r>
            <a:r>
              <a:rPr lang="en-US" sz="4800" dirty="0">
                <a:solidFill>
                  <a:srgbClr val="00B050"/>
                </a:solidFill>
                <a:highlight>
                  <a:srgbClr val="000000"/>
                </a:highlight>
              </a:rPr>
              <a:t>A : After every 8 hours, pick the email of the costumer with maximum sales.</a:t>
            </a:r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963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34" y="134292"/>
            <a:ext cx="9729732" cy="696377"/>
          </a:xfrm>
        </p:spPr>
        <p:txBody>
          <a:bodyPr>
            <a:normAutofit/>
          </a:bodyPr>
          <a:lstStyle/>
          <a:p>
            <a:r>
              <a:rPr lang="en-US" sz="4000" dirty="0"/>
              <a:t>Problem Solving?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4A5A3E-CF53-426B-8DF2-289DD8B27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57" y="1253330"/>
            <a:ext cx="10633045" cy="49796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Let say you are </a:t>
            </a:r>
            <a:r>
              <a:rPr lang="en-US" dirty="0">
                <a:solidFill>
                  <a:srgbClr val="00B050"/>
                </a:solidFill>
              </a:rPr>
              <a:t>A</a:t>
            </a:r>
            <a:r>
              <a:rPr lang="en-US" dirty="0"/>
              <a:t> and your friend is </a:t>
            </a:r>
            <a:r>
              <a:rPr lang="en-US" dirty="0">
                <a:solidFill>
                  <a:srgbClr val="C00000"/>
                </a:solidFill>
              </a:rPr>
              <a:t>B (who is always willing to help you)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I want off, just for somedays, but …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but what? go buddy, enjoy !!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Some one have to do my job in my absence !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That’s it? I am available, as always.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Great, you are a true friend. Ok I am leaving, 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Hey, wait, what do I have to do? What’s your job?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After every 8 hours, pick the email of the costumer with maximum sales.</a:t>
            </a:r>
          </a:p>
          <a:p>
            <a:pPr algn="just"/>
            <a:r>
              <a:rPr lang="en-US" dirty="0"/>
              <a:t> </a:t>
            </a:r>
            <a:r>
              <a:rPr lang="en-US" sz="7200" dirty="0">
                <a:solidFill>
                  <a:srgbClr val="C00000"/>
                </a:solidFill>
                <a:highlight>
                  <a:srgbClr val="000000"/>
                </a:highlight>
              </a:rPr>
              <a:t>B : Ok, from where?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703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34" y="134292"/>
            <a:ext cx="9729732" cy="696377"/>
          </a:xfrm>
        </p:spPr>
        <p:txBody>
          <a:bodyPr>
            <a:normAutofit/>
          </a:bodyPr>
          <a:lstStyle/>
          <a:p>
            <a:r>
              <a:rPr lang="en-US" sz="4000" dirty="0"/>
              <a:t>Problem Solving?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4A5A3E-CF53-426B-8DF2-289DD8B27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57" y="1253330"/>
            <a:ext cx="10633045" cy="49796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Let say you are </a:t>
            </a:r>
            <a:r>
              <a:rPr lang="en-US" dirty="0">
                <a:solidFill>
                  <a:srgbClr val="00B050"/>
                </a:solidFill>
              </a:rPr>
              <a:t>A</a:t>
            </a:r>
            <a:r>
              <a:rPr lang="en-US" dirty="0"/>
              <a:t> and your friend is </a:t>
            </a:r>
            <a:r>
              <a:rPr lang="en-US" dirty="0">
                <a:solidFill>
                  <a:srgbClr val="C00000"/>
                </a:solidFill>
              </a:rPr>
              <a:t>B (who is always willing to help you)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I want off, just for somedays, but …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but what? go buddy, enjoy !!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Some one have to do my job in my absence !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That’s it? I am available, as always.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Great, you are a true friend. Ok I am leaving, 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Hey, wait, what do I have to do? What’s your job?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After every 8 hours, pick the email of the costumer with maximum sales.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Ok, from where?</a:t>
            </a:r>
          </a:p>
          <a:p>
            <a:pPr algn="just"/>
            <a:r>
              <a:rPr lang="en-US" dirty="0"/>
              <a:t> </a:t>
            </a:r>
            <a:r>
              <a:rPr lang="en-US" sz="6600" dirty="0">
                <a:solidFill>
                  <a:srgbClr val="00B050"/>
                </a:solidFill>
                <a:highlight>
                  <a:srgbClr val="000000"/>
                </a:highlight>
              </a:rPr>
              <a:t>A : From the sales records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210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34" y="134292"/>
            <a:ext cx="9729732" cy="696377"/>
          </a:xfrm>
        </p:spPr>
        <p:txBody>
          <a:bodyPr>
            <a:normAutofit/>
          </a:bodyPr>
          <a:lstStyle/>
          <a:p>
            <a:r>
              <a:rPr lang="en-US" sz="4000" dirty="0"/>
              <a:t>Problem Solving?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4A5A3E-CF53-426B-8DF2-289DD8B27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57" y="1253330"/>
            <a:ext cx="10633045" cy="497968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 Let say you are </a:t>
            </a:r>
            <a:r>
              <a:rPr lang="en-US" dirty="0">
                <a:solidFill>
                  <a:srgbClr val="00B050"/>
                </a:solidFill>
              </a:rPr>
              <a:t>A</a:t>
            </a:r>
            <a:r>
              <a:rPr lang="en-US" dirty="0"/>
              <a:t> and your friend is </a:t>
            </a:r>
            <a:r>
              <a:rPr lang="en-US" dirty="0">
                <a:solidFill>
                  <a:srgbClr val="C00000"/>
                </a:solidFill>
              </a:rPr>
              <a:t>B (who is always willing to help you)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I want off, just for somedays, but …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but what? go buddy, enjoy !!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Some one have to do my job in my absence !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That’s it? I am available, as always.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Great, you are a true friend. Ok I am leaving, 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Hey, wait, what do I have to do? What’s your job?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After every 8 hours, pick the email of the costumer with maximum sales.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Ok, from where?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From the sales records</a:t>
            </a:r>
          </a:p>
          <a:p>
            <a:pPr algn="just"/>
            <a:r>
              <a:rPr lang="en-US" dirty="0"/>
              <a:t> </a:t>
            </a:r>
            <a:r>
              <a:rPr lang="en-US" sz="6500" dirty="0">
                <a:solidFill>
                  <a:srgbClr val="C00000"/>
                </a:solidFill>
                <a:highlight>
                  <a:srgbClr val="000000"/>
                </a:highlight>
              </a:rPr>
              <a:t>B : Oh, ok, what should I do with the email that I have picked?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803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34" y="134292"/>
            <a:ext cx="9729732" cy="696377"/>
          </a:xfrm>
        </p:spPr>
        <p:txBody>
          <a:bodyPr>
            <a:normAutofit/>
          </a:bodyPr>
          <a:lstStyle/>
          <a:p>
            <a:r>
              <a:rPr lang="en-US" sz="4000" dirty="0"/>
              <a:t>Problem Solving?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4A5A3E-CF53-426B-8DF2-289DD8B27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57" y="1253330"/>
            <a:ext cx="10633045" cy="497968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 Let say you are </a:t>
            </a:r>
            <a:r>
              <a:rPr lang="en-US" dirty="0">
                <a:solidFill>
                  <a:srgbClr val="00B050"/>
                </a:solidFill>
              </a:rPr>
              <a:t>A</a:t>
            </a:r>
            <a:r>
              <a:rPr lang="en-US" dirty="0"/>
              <a:t> and your friend is </a:t>
            </a:r>
            <a:r>
              <a:rPr lang="en-US" dirty="0">
                <a:solidFill>
                  <a:srgbClr val="C00000"/>
                </a:solidFill>
              </a:rPr>
              <a:t>B (who is always willing to help you)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I want off, just for somedays, but …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but what? go buddy, enjoy !!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Some one have to do my job in my absence !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That’s it? I am available, as always.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Great, you are a true friend. Ok I am leaving, 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Hey, wait, what do I have to do? What’s your job?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After every 8 hours, pick the email of the costumer with maximum sales.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Ok, from where?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From the sales records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Oh, ok, what should I do with the email that I have picked?</a:t>
            </a:r>
          </a:p>
          <a:p>
            <a:pPr algn="just"/>
            <a:r>
              <a:rPr lang="en-US" sz="7100" dirty="0">
                <a:solidFill>
                  <a:srgbClr val="00B050"/>
                </a:solidFill>
                <a:highlight>
                  <a:srgbClr val="000000"/>
                </a:highlight>
              </a:rPr>
              <a:t> A : Write it in priority records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805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34" y="134292"/>
            <a:ext cx="9729732" cy="696377"/>
          </a:xfrm>
        </p:spPr>
        <p:txBody>
          <a:bodyPr>
            <a:normAutofit/>
          </a:bodyPr>
          <a:lstStyle/>
          <a:p>
            <a:r>
              <a:rPr lang="en-US" sz="4000" dirty="0"/>
              <a:t>Problem Solving?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4A5A3E-CF53-426B-8DF2-289DD8B27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57" y="1253330"/>
            <a:ext cx="10633045" cy="497968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 Let say you are </a:t>
            </a:r>
            <a:r>
              <a:rPr lang="en-US" dirty="0">
                <a:solidFill>
                  <a:srgbClr val="00B050"/>
                </a:solidFill>
              </a:rPr>
              <a:t>A</a:t>
            </a:r>
            <a:r>
              <a:rPr lang="en-US" dirty="0"/>
              <a:t> and your friend is </a:t>
            </a:r>
            <a:r>
              <a:rPr lang="en-US" dirty="0">
                <a:solidFill>
                  <a:srgbClr val="C00000"/>
                </a:solidFill>
              </a:rPr>
              <a:t>B (who is always willing to help you)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I want off, just for somedays, but …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but what? go buddy, enjoy !!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Some one have to do my job in my absence !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That’s it? I am available, as always.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Great, you are a true friend. Ok I am leaving, 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Hey, wait, what do I have to do? What’s your job?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After every 8 hours, pick the email of the costumer with maximum sales.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Ok, from where?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From the sales records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Oh, ok, what should I do with the email that I have picked?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Write it in priority records</a:t>
            </a:r>
          </a:p>
          <a:p>
            <a:pPr algn="just"/>
            <a:r>
              <a:rPr lang="en-US" dirty="0"/>
              <a:t> </a:t>
            </a:r>
            <a:r>
              <a:rPr lang="en-US" sz="7100" dirty="0">
                <a:solidFill>
                  <a:srgbClr val="C00000"/>
                </a:solidFill>
                <a:highlight>
                  <a:srgbClr val="000000"/>
                </a:highlight>
              </a:rPr>
              <a:t>B : That’s it? That’s all your job?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5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34" y="134292"/>
            <a:ext cx="9729732" cy="696377"/>
          </a:xfrm>
        </p:spPr>
        <p:txBody>
          <a:bodyPr>
            <a:normAutofit/>
          </a:bodyPr>
          <a:lstStyle/>
          <a:p>
            <a:r>
              <a:rPr lang="en-US" sz="4000" dirty="0"/>
              <a:t>Problem Solving?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4A5A3E-CF53-426B-8DF2-289DD8B27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57" y="1253330"/>
            <a:ext cx="10633045" cy="497968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 Let say you are </a:t>
            </a:r>
            <a:r>
              <a:rPr lang="en-US" dirty="0">
                <a:solidFill>
                  <a:srgbClr val="00B050"/>
                </a:solidFill>
              </a:rPr>
              <a:t>A</a:t>
            </a:r>
            <a:r>
              <a:rPr lang="en-US" dirty="0"/>
              <a:t> and your friend is </a:t>
            </a:r>
            <a:r>
              <a:rPr lang="en-US" dirty="0">
                <a:solidFill>
                  <a:srgbClr val="C00000"/>
                </a:solidFill>
              </a:rPr>
              <a:t>B (who is always willing to help you)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I want off, just for somedays, but …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but what? go buddy, enjoy !!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Some one have to do my job in my absence !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That’s it? I am available, as always.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Great, you are a true friend. Ok I am leaving, 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Hey, wait, what do I have to do? What’s your job?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After every 8 hours, pick the email of the costumer with maximum sales.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Ok, from where?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From the sales records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Oh, ok, what should I do with the email that I have picked?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Write it in priority records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That’s it? That’s all your job?</a:t>
            </a:r>
          </a:p>
          <a:p>
            <a:pPr algn="just"/>
            <a:r>
              <a:rPr lang="en-US" dirty="0"/>
              <a:t> </a:t>
            </a:r>
            <a:r>
              <a:rPr lang="en-US" sz="10300" dirty="0">
                <a:solidFill>
                  <a:srgbClr val="00B050"/>
                </a:solidFill>
                <a:highlight>
                  <a:srgbClr val="000000"/>
                </a:highlight>
              </a:rPr>
              <a:t>A : (So relaxed) Yes.</a:t>
            </a:r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3937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34" y="134292"/>
            <a:ext cx="9729732" cy="696377"/>
          </a:xfrm>
        </p:spPr>
        <p:txBody>
          <a:bodyPr>
            <a:normAutofit/>
          </a:bodyPr>
          <a:lstStyle/>
          <a:p>
            <a:r>
              <a:rPr lang="en-US" sz="4000" dirty="0"/>
              <a:t>Problem Solving?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4A5A3E-CF53-426B-8DF2-289DD8B27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57" y="1253330"/>
            <a:ext cx="10633045" cy="497968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A leaves and later that day, receives a call from B </a:t>
            </a:r>
            <a:r>
              <a:rPr lang="en-US" sz="3200" dirty="0">
                <a:solidFill>
                  <a:srgbClr val="C00000"/>
                </a:solidFill>
                <a:highlight>
                  <a:srgbClr val="000000"/>
                </a:highlight>
              </a:rPr>
              <a:t>( I don’t really know what to do… Can you tell me step by step what to do? I have sales records with me having all the records for the last 8 hours)</a:t>
            </a:r>
            <a:endParaRPr lang="en-US" dirty="0">
              <a:solidFill>
                <a:srgbClr val="C00000"/>
              </a:solidFill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428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34" y="134292"/>
            <a:ext cx="9729732" cy="696377"/>
          </a:xfrm>
        </p:spPr>
        <p:txBody>
          <a:bodyPr>
            <a:normAutofit/>
          </a:bodyPr>
          <a:lstStyle/>
          <a:p>
            <a:r>
              <a:rPr lang="en-US" sz="4000" dirty="0"/>
              <a:t>Problem Solving?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4A5A3E-CF53-426B-8DF2-289DD8B27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57" y="1253330"/>
            <a:ext cx="10633045" cy="497968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A leaves and later that day, receives a call from B </a:t>
            </a:r>
            <a:r>
              <a:rPr lang="en-US" sz="2000" dirty="0">
                <a:solidFill>
                  <a:srgbClr val="C00000"/>
                </a:solidFill>
              </a:rPr>
              <a:t>( I don’t really know what to do… Can you tell me step by step what to do? I have sales records with me having all the records for the last 8 hours)</a:t>
            </a:r>
            <a:endParaRPr lang="en-US" sz="1600" dirty="0">
              <a:solidFill>
                <a:srgbClr val="C00000"/>
              </a:solidFill>
            </a:endParaRPr>
          </a:p>
          <a:p>
            <a:pPr algn="just"/>
            <a:r>
              <a:rPr lang="en-US" dirty="0"/>
              <a:t> </a:t>
            </a:r>
            <a:r>
              <a:rPr lang="en-US" sz="2800" dirty="0">
                <a:solidFill>
                  <a:srgbClr val="00B050"/>
                </a:solidFill>
                <a:highlight>
                  <a:srgbClr val="000000"/>
                </a:highlight>
              </a:rPr>
              <a:t>A :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>
                <a:solidFill>
                  <a:srgbClr val="00B050"/>
                </a:solidFill>
                <a:highlight>
                  <a:srgbClr val="000000"/>
                </a:highlight>
              </a:rPr>
              <a:t> Start from the first record and focus just on sales column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>
                <a:solidFill>
                  <a:srgbClr val="00B050"/>
                </a:solidFill>
                <a:highlight>
                  <a:srgbClr val="000000"/>
                </a:highlight>
              </a:rPr>
              <a:t> Go to each next record and find the record with maximum sales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>
                <a:solidFill>
                  <a:srgbClr val="00B050"/>
                </a:solidFill>
                <a:highlight>
                  <a:srgbClr val="000000"/>
                </a:highlight>
              </a:rPr>
              <a:t> If there are more than 1 records with maximum sales then pick the first one from top to bottom and ignore the rest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>
                <a:solidFill>
                  <a:srgbClr val="00B050"/>
                </a:solidFill>
                <a:highlight>
                  <a:srgbClr val="000000"/>
                </a:highlight>
              </a:rPr>
              <a:t> Focus on the email column of the record you found in step 3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>
                <a:solidFill>
                  <a:srgbClr val="00B050"/>
                </a:solidFill>
                <a:highlight>
                  <a:srgbClr val="000000"/>
                </a:highlight>
              </a:rPr>
              <a:t> See the email address and write it in the priority records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>
                <a:solidFill>
                  <a:srgbClr val="00B050"/>
                </a:solidFill>
                <a:highlight>
                  <a:srgbClr val="000000"/>
                </a:highlight>
              </a:rPr>
              <a:t> Repeat steps 1-to-5 for every 8 hours</a:t>
            </a:r>
          </a:p>
        </p:txBody>
      </p:sp>
    </p:spTree>
    <p:extLst>
      <p:ext uri="{BB962C8B-B14F-4D97-AF65-F5344CB8AC3E}">
        <p14:creationId xmlns:p14="http://schemas.microsoft.com/office/powerpoint/2010/main" val="4178444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34" y="134292"/>
            <a:ext cx="9729732" cy="696377"/>
          </a:xfrm>
        </p:spPr>
        <p:txBody>
          <a:bodyPr>
            <a:normAutofit/>
          </a:bodyPr>
          <a:lstStyle/>
          <a:p>
            <a:r>
              <a:rPr lang="en-US" sz="4000" dirty="0"/>
              <a:t>Problem Solving?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0A17559-C16F-46B6-AFDA-B25185229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428" y="1162348"/>
            <a:ext cx="5595456" cy="5446529"/>
          </a:xfrm>
        </p:spPr>
      </p:pic>
    </p:spTree>
    <p:extLst>
      <p:ext uri="{BB962C8B-B14F-4D97-AF65-F5344CB8AC3E}">
        <p14:creationId xmlns:p14="http://schemas.microsoft.com/office/powerpoint/2010/main" val="364568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7507B5-ECE8-4710-856D-70D432FFF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" y="0"/>
            <a:ext cx="12169132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EBC9FED-3185-4238-B99D-A01BDFA2E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134" y="218114"/>
            <a:ext cx="9729732" cy="696377"/>
          </a:xfrm>
        </p:spPr>
        <p:txBody>
          <a:bodyPr>
            <a:normAutofit/>
          </a:bodyPr>
          <a:lstStyle/>
          <a:p>
            <a:r>
              <a:rPr lang="en-US" sz="4000" dirty="0"/>
              <a:t>Problem Solving?</a:t>
            </a:r>
          </a:p>
        </p:txBody>
      </p:sp>
    </p:spTree>
    <p:extLst>
      <p:ext uri="{BB962C8B-B14F-4D97-AF65-F5344CB8AC3E}">
        <p14:creationId xmlns:p14="http://schemas.microsoft.com/office/powerpoint/2010/main" val="3911672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34" y="134292"/>
            <a:ext cx="9729732" cy="696377"/>
          </a:xfrm>
        </p:spPr>
        <p:txBody>
          <a:bodyPr>
            <a:normAutofit/>
          </a:bodyPr>
          <a:lstStyle/>
          <a:p>
            <a:r>
              <a:rPr lang="en-US" sz="4000" dirty="0"/>
              <a:t>Problem Solving?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C1D33F-92C0-4C06-BEA4-703867E96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436" y="1094070"/>
            <a:ext cx="4530054" cy="5694926"/>
          </a:xfrm>
        </p:spPr>
      </p:pic>
    </p:spTree>
    <p:extLst>
      <p:ext uri="{BB962C8B-B14F-4D97-AF65-F5344CB8AC3E}">
        <p14:creationId xmlns:p14="http://schemas.microsoft.com/office/powerpoint/2010/main" val="3432507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34" y="134292"/>
            <a:ext cx="9729732" cy="696377"/>
          </a:xfrm>
        </p:spPr>
        <p:txBody>
          <a:bodyPr>
            <a:normAutofit/>
          </a:bodyPr>
          <a:lstStyle/>
          <a:p>
            <a:r>
              <a:rPr lang="en-US" sz="4000" dirty="0"/>
              <a:t>Problem Solving?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29841-2DB3-41C7-8BA2-EE8C4608F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063"/>
            <a:ext cx="10515600" cy="522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 Search Minimum:  </a:t>
            </a:r>
          </a:p>
          <a:p>
            <a:pPr marL="0" indent="0">
              <a:buNone/>
            </a:pPr>
            <a:r>
              <a:rPr lang="en-US" dirty="0" err="1">
                <a:highlight>
                  <a:srgbClr val="00FF00"/>
                </a:highlight>
              </a:rPr>
              <a:t>searchMinFromList</a:t>
            </a:r>
            <a:r>
              <a:rPr lang="en-US" dirty="0">
                <a:highlight>
                  <a:srgbClr val="00FF00"/>
                </a:highlight>
              </a:rPr>
              <a:t>(</a:t>
            </a:r>
            <a:r>
              <a:rPr lang="en-US" dirty="0" err="1">
                <a:highlight>
                  <a:srgbClr val="00FF00"/>
                </a:highlight>
              </a:rPr>
              <a:t>L,n</a:t>
            </a:r>
            <a:r>
              <a:rPr lang="en-US" dirty="0">
                <a:highlight>
                  <a:srgbClr val="00FF00"/>
                </a:highlight>
              </a:rPr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300" dirty="0" err="1"/>
              <a:t>minValue</a:t>
            </a:r>
            <a:r>
              <a:rPr lang="en-US" sz="2300" dirty="0"/>
              <a:t> = L[1]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idx</a:t>
            </a:r>
            <a:r>
              <a:rPr lang="en-US" sz="2300" dirty="0"/>
              <a:t> = 1</a:t>
            </a:r>
          </a:p>
          <a:p>
            <a:pPr marL="0" indent="0">
              <a:buNone/>
            </a:pPr>
            <a:r>
              <a:rPr lang="en-US" sz="2300" dirty="0"/>
              <a:t>	counter = 2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>
                <a:highlight>
                  <a:srgbClr val="00FFFF"/>
                </a:highlight>
              </a:rPr>
              <a:t>while (counter &lt;= n)</a:t>
            </a:r>
          </a:p>
          <a:p>
            <a:pPr marL="0" indent="0">
              <a:buNone/>
            </a:pPr>
            <a:r>
              <a:rPr lang="en-US" sz="2300" dirty="0"/>
              <a:t>		v = L[counter]</a:t>
            </a:r>
          </a:p>
          <a:p>
            <a:pPr marL="0" indent="0">
              <a:buNone/>
            </a:pPr>
            <a:r>
              <a:rPr lang="en-US" sz="2300" dirty="0"/>
              <a:t>		</a:t>
            </a:r>
            <a:r>
              <a:rPr lang="en-US" sz="2300" dirty="0">
                <a:highlight>
                  <a:srgbClr val="C0C0C0"/>
                </a:highlight>
              </a:rPr>
              <a:t>if ( v &lt; </a:t>
            </a:r>
            <a:r>
              <a:rPr lang="en-US" sz="2300" dirty="0" err="1">
                <a:highlight>
                  <a:srgbClr val="C0C0C0"/>
                </a:highlight>
              </a:rPr>
              <a:t>minValue</a:t>
            </a:r>
            <a:r>
              <a:rPr lang="en-US" sz="2300" dirty="0">
                <a:highlight>
                  <a:srgbClr val="C0C0C0"/>
                </a:highlight>
              </a:rPr>
              <a:t> )</a:t>
            </a:r>
          </a:p>
          <a:p>
            <a:pPr marL="0" indent="0">
              <a:buNone/>
            </a:pPr>
            <a:r>
              <a:rPr lang="en-US" sz="2300" dirty="0"/>
              <a:t>			</a:t>
            </a:r>
            <a:r>
              <a:rPr lang="en-US" sz="2300" dirty="0" err="1"/>
              <a:t>minValue</a:t>
            </a:r>
            <a:r>
              <a:rPr lang="en-US" sz="2300" dirty="0"/>
              <a:t> = v</a:t>
            </a:r>
          </a:p>
          <a:p>
            <a:pPr marL="0" indent="0">
              <a:buNone/>
            </a:pPr>
            <a:r>
              <a:rPr lang="en-US" sz="2300" dirty="0"/>
              <a:t>			</a:t>
            </a:r>
            <a:r>
              <a:rPr lang="en-US" sz="2300" dirty="0" err="1"/>
              <a:t>idx</a:t>
            </a:r>
            <a:r>
              <a:rPr lang="en-US" sz="2300" dirty="0"/>
              <a:t> = counter</a:t>
            </a:r>
          </a:p>
          <a:p>
            <a:pPr marL="0" indent="0">
              <a:buNone/>
            </a:pPr>
            <a:r>
              <a:rPr lang="en-US" sz="2300" dirty="0"/>
              <a:t>		</a:t>
            </a:r>
            <a:r>
              <a:rPr lang="en-US" sz="2300" dirty="0">
                <a:highlight>
                  <a:srgbClr val="C0C0C0"/>
                </a:highlight>
              </a:rPr>
              <a:t>else</a:t>
            </a:r>
          </a:p>
          <a:p>
            <a:pPr marL="0" indent="0">
              <a:buNone/>
            </a:pPr>
            <a:r>
              <a:rPr lang="en-US" sz="2300" dirty="0"/>
              <a:t>			pass</a:t>
            </a:r>
          </a:p>
          <a:p>
            <a:pPr marL="0" indent="0">
              <a:buNone/>
            </a:pPr>
            <a:r>
              <a:rPr lang="en-US" sz="2300" dirty="0"/>
              <a:t>		</a:t>
            </a:r>
            <a:r>
              <a:rPr lang="en-US" sz="2300" dirty="0" err="1">
                <a:highlight>
                  <a:srgbClr val="C0C0C0"/>
                </a:highlight>
              </a:rPr>
              <a:t>endIF</a:t>
            </a:r>
            <a:endParaRPr lang="en-US" sz="2300" dirty="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US" sz="2300" dirty="0"/>
              <a:t>		counter = counter+1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err="1">
                <a:highlight>
                  <a:srgbClr val="00FFFF"/>
                </a:highlight>
              </a:rPr>
              <a:t>endWhile</a:t>
            </a:r>
            <a:r>
              <a:rPr lang="en-US" sz="2300" dirty="0">
                <a:highlight>
                  <a:srgbClr val="00FFFF"/>
                </a:highlight>
              </a:rPr>
              <a:t>	</a:t>
            </a:r>
          </a:p>
          <a:p>
            <a:pPr marL="0" indent="0">
              <a:buNone/>
            </a:pPr>
            <a:r>
              <a:rPr lang="en-US" dirty="0"/>
              <a:t>	return </a:t>
            </a:r>
            <a:r>
              <a:rPr lang="en-US" dirty="0" err="1"/>
              <a:t>minValue</a:t>
            </a:r>
            <a:r>
              <a:rPr lang="en-US" dirty="0"/>
              <a:t> , </a:t>
            </a:r>
            <a:r>
              <a:rPr lang="en-US" dirty="0" err="1"/>
              <a:t>idx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highlight>
                  <a:srgbClr val="00FF00"/>
                </a:highlight>
              </a:rPr>
              <a:t>endSearchMinFromList</a:t>
            </a:r>
            <a:endParaRPr 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07578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34" y="134292"/>
            <a:ext cx="9729732" cy="696377"/>
          </a:xfrm>
        </p:spPr>
        <p:txBody>
          <a:bodyPr>
            <a:normAutofit/>
          </a:bodyPr>
          <a:lstStyle/>
          <a:p>
            <a:r>
              <a:rPr lang="en-US" sz="4000" dirty="0"/>
              <a:t>Problem Solving?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29841-2DB3-41C7-8BA2-EE8C4608F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89" y="1825625"/>
            <a:ext cx="11047553" cy="4351338"/>
          </a:xfrm>
        </p:spPr>
        <p:txBody>
          <a:bodyPr/>
          <a:lstStyle/>
          <a:p>
            <a:r>
              <a:rPr lang="en-US" dirty="0"/>
              <a:t> Selection Sort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A61C80-E0B2-4BBA-B155-36F909918BD0}"/>
              </a:ext>
            </a:extLst>
          </p:cNvPr>
          <p:cNvSpPr txBox="1"/>
          <p:nvPr/>
        </p:nvSpPr>
        <p:spPr>
          <a:xfrm>
            <a:off x="7636910" y="1825625"/>
            <a:ext cx="42616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00FF00"/>
                </a:highlight>
              </a:rPr>
              <a:t>searchMinFromList</a:t>
            </a:r>
            <a:r>
              <a:rPr lang="en-US" dirty="0">
                <a:highlight>
                  <a:srgbClr val="00FF00"/>
                </a:highlight>
              </a:rPr>
              <a:t>(</a:t>
            </a:r>
            <a:r>
              <a:rPr lang="en-US" dirty="0" err="1">
                <a:highlight>
                  <a:srgbClr val="00FF00"/>
                </a:highlight>
              </a:rPr>
              <a:t>L,n</a:t>
            </a:r>
            <a:r>
              <a:rPr lang="en-US" dirty="0">
                <a:highlight>
                  <a:srgbClr val="00FF00"/>
                </a:highlight>
              </a:rPr>
              <a:t>)</a:t>
            </a:r>
          </a:p>
          <a:p>
            <a:r>
              <a:rPr lang="en-US" dirty="0"/>
              <a:t>	</a:t>
            </a:r>
            <a:r>
              <a:rPr lang="en-US" dirty="0" err="1"/>
              <a:t>minValue</a:t>
            </a:r>
            <a:r>
              <a:rPr lang="en-US" dirty="0"/>
              <a:t> = L[1]</a:t>
            </a:r>
          </a:p>
          <a:p>
            <a:r>
              <a:rPr lang="en-US" dirty="0"/>
              <a:t>	</a:t>
            </a:r>
            <a:r>
              <a:rPr lang="en-US" dirty="0" err="1"/>
              <a:t>idx</a:t>
            </a:r>
            <a:r>
              <a:rPr lang="en-US" dirty="0"/>
              <a:t> = 1</a:t>
            </a:r>
          </a:p>
          <a:p>
            <a:r>
              <a:rPr lang="en-US" dirty="0"/>
              <a:t>	counter = 2</a:t>
            </a:r>
          </a:p>
          <a:p>
            <a:r>
              <a:rPr lang="en-US" dirty="0"/>
              <a:t>	</a:t>
            </a:r>
            <a:r>
              <a:rPr lang="en-US" dirty="0">
                <a:highlight>
                  <a:srgbClr val="00FFFF"/>
                </a:highlight>
              </a:rPr>
              <a:t>while (counter &lt;= n)</a:t>
            </a:r>
          </a:p>
          <a:p>
            <a:r>
              <a:rPr lang="en-US" dirty="0"/>
              <a:t>		v = L[counter]</a:t>
            </a:r>
          </a:p>
          <a:p>
            <a:r>
              <a:rPr lang="en-US" dirty="0"/>
              <a:t>		</a:t>
            </a:r>
            <a:r>
              <a:rPr lang="en-US" dirty="0">
                <a:highlight>
                  <a:srgbClr val="C0C0C0"/>
                </a:highlight>
              </a:rPr>
              <a:t>if ( v &lt; </a:t>
            </a:r>
            <a:r>
              <a:rPr lang="en-US" dirty="0" err="1">
                <a:highlight>
                  <a:srgbClr val="C0C0C0"/>
                </a:highlight>
              </a:rPr>
              <a:t>minValue</a:t>
            </a:r>
            <a:r>
              <a:rPr lang="en-US" dirty="0">
                <a:highlight>
                  <a:srgbClr val="C0C0C0"/>
                </a:highlight>
              </a:rPr>
              <a:t> )</a:t>
            </a:r>
          </a:p>
          <a:p>
            <a:r>
              <a:rPr lang="en-US" dirty="0"/>
              <a:t>			</a:t>
            </a:r>
            <a:r>
              <a:rPr lang="en-US" dirty="0" err="1"/>
              <a:t>minValue</a:t>
            </a:r>
            <a:r>
              <a:rPr lang="en-US" dirty="0"/>
              <a:t> = v</a:t>
            </a:r>
          </a:p>
          <a:p>
            <a:r>
              <a:rPr lang="en-US" dirty="0"/>
              <a:t>			</a:t>
            </a:r>
            <a:r>
              <a:rPr lang="en-US" dirty="0" err="1"/>
              <a:t>idx</a:t>
            </a:r>
            <a:r>
              <a:rPr lang="en-US" dirty="0"/>
              <a:t> = counter</a:t>
            </a:r>
          </a:p>
          <a:p>
            <a:r>
              <a:rPr lang="en-US" dirty="0"/>
              <a:t>		</a:t>
            </a:r>
            <a:r>
              <a:rPr lang="en-US" dirty="0">
                <a:highlight>
                  <a:srgbClr val="C0C0C0"/>
                </a:highlight>
              </a:rPr>
              <a:t>else</a:t>
            </a:r>
          </a:p>
          <a:p>
            <a:r>
              <a:rPr lang="en-US" dirty="0"/>
              <a:t>			pass</a:t>
            </a:r>
          </a:p>
          <a:p>
            <a:r>
              <a:rPr lang="en-US" dirty="0"/>
              <a:t>		</a:t>
            </a:r>
            <a:r>
              <a:rPr lang="en-US" dirty="0" err="1">
                <a:highlight>
                  <a:srgbClr val="C0C0C0"/>
                </a:highlight>
              </a:rPr>
              <a:t>endIF</a:t>
            </a:r>
            <a:endParaRPr lang="en-US" dirty="0">
              <a:highlight>
                <a:srgbClr val="C0C0C0"/>
              </a:highlight>
            </a:endParaRPr>
          </a:p>
          <a:p>
            <a:r>
              <a:rPr lang="en-US" dirty="0"/>
              <a:t>		counter = counter+1</a:t>
            </a:r>
          </a:p>
          <a:p>
            <a:r>
              <a:rPr lang="en-US" dirty="0"/>
              <a:t>	</a:t>
            </a:r>
            <a:r>
              <a:rPr lang="en-US" dirty="0" err="1">
                <a:highlight>
                  <a:srgbClr val="00FFFF"/>
                </a:highlight>
              </a:rPr>
              <a:t>endWhile</a:t>
            </a:r>
            <a:r>
              <a:rPr lang="en-US" dirty="0">
                <a:highlight>
                  <a:srgbClr val="00FFFF"/>
                </a:highlight>
              </a:rPr>
              <a:t>	</a:t>
            </a:r>
          </a:p>
          <a:p>
            <a:r>
              <a:rPr lang="en-US" dirty="0"/>
              <a:t>	return </a:t>
            </a:r>
            <a:r>
              <a:rPr lang="en-US" dirty="0" err="1"/>
              <a:t>minValue</a:t>
            </a:r>
            <a:r>
              <a:rPr lang="en-US" dirty="0"/>
              <a:t> , </a:t>
            </a:r>
            <a:r>
              <a:rPr lang="en-US" dirty="0" err="1"/>
              <a:t>idx</a:t>
            </a:r>
            <a:endParaRPr lang="en-US" dirty="0"/>
          </a:p>
          <a:p>
            <a:r>
              <a:rPr lang="en-US" dirty="0" err="1">
                <a:highlight>
                  <a:srgbClr val="00FF00"/>
                </a:highlight>
              </a:rPr>
              <a:t>endSearchMinFromList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B9EE5-8F32-4ABB-8266-04195A109BE5}"/>
              </a:ext>
            </a:extLst>
          </p:cNvPr>
          <p:cNvSpPr txBox="1"/>
          <p:nvPr/>
        </p:nvSpPr>
        <p:spPr>
          <a:xfrm>
            <a:off x="655089" y="2385270"/>
            <a:ext cx="68698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00FF00"/>
                </a:highlight>
              </a:rPr>
              <a:t>sortList</a:t>
            </a:r>
            <a:r>
              <a:rPr lang="en-US" dirty="0">
                <a:highlight>
                  <a:srgbClr val="00FF00"/>
                </a:highlight>
              </a:rPr>
              <a:t>(</a:t>
            </a:r>
            <a:r>
              <a:rPr lang="en-US" dirty="0" err="1">
                <a:highlight>
                  <a:srgbClr val="00FF00"/>
                </a:highlight>
              </a:rPr>
              <a:t>L,n</a:t>
            </a:r>
            <a:r>
              <a:rPr lang="en-US" dirty="0">
                <a:highlight>
                  <a:srgbClr val="00FF00"/>
                </a:highlight>
              </a:rPr>
              <a:t>)</a:t>
            </a:r>
          </a:p>
          <a:p>
            <a:r>
              <a:rPr lang="en-US" dirty="0"/>
              <a:t>	L2 = []</a:t>
            </a:r>
          </a:p>
          <a:p>
            <a:r>
              <a:rPr lang="en-US" dirty="0"/>
              <a:t>	counter = 1</a:t>
            </a:r>
          </a:p>
          <a:p>
            <a:r>
              <a:rPr lang="en-US" dirty="0"/>
              <a:t>	</a:t>
            </a:r>
            <a:r>
              <a:rPr lang="en-US" dirty="0">
                <a:highlight>
                  <a:srgbClr val="00FFFF"/>
                </a:highlight>
              </a:rPr>
              <a:t>while (counter &lt;= n)</a:t>
            </a:r>
            <a:r>
              <a:rPr lang="en-US" dirty="0"/>
              <a:t>				</a:t>
            </a:r>
          </a:p>
          <a:p>
            <a:r>
              <a:rPr lang="en-US" dirty="0"/>
              <a:t>		min, </a:t>
            </a:r>
            <a:r>
              <a:rPr lang="en-US" dirty="0" err="1"/>
              <a:t>idx</a:t>
            </a:r>
            <a:r>
              <a:rPr lang="en-US" dirty="0"/>
              <a:t> = </a:t>
            </a:r>
            <a:r>
              <a:rPr lang="en-US" dirty="0" err="1"/>
              <a:t>searchMinFromList</a:t>
            </a:r>
            <a:r>
              <a:rPr lang="en-US" dirty="0"/>
              <a:t> (L , n)</a:t>
            </a:r>
          </a:p>
          <a:p>
            <a:r>
              <a:rPr lang="en-US" dirty="0"/>
              <a:t>		insert in L2 = min</a:t>
            </a:r>
          </a:p>
          <a:p>
            <a:r>
              <a:rPr lang="en-US" dirty="0"/>
              <a:t>		delete L[</a:t>
            </a:r>
            <a:r>
              <a:rPr lang="en-US" dirty="0" err="1"/>
              <a:t>idx</a:t>
            </a:r>
            <a:r>
              <a:rPr lang="en-US" dirty="0"/>
              <a:t>]</a:t>
            </a:r>
          </a:p>
          <a:p>
            <a:r>
              <a:rPr lang="en-US" dirty="0"/>
              <a:t>		n = n - 1	</a:t>
            </a:r>
            <a:endParaRPr lang="en-US" dirty="0">
              <a:highlight>
                <a:srgbClr val="C0C0C0"/>
              </a:highlight>
            </a:endParaRPr>
          </a:p>
          <a:p>
            <a:r>
              <a:rPr lang="en-US" dirty="0"/>
              <a:t>	</a:t>
            </a:r>
            <a:r>
              <a:rPr lang="en-US" dirty="0" err="1">
                <a:highlight>
                  <a:srgbClr val="00FFFF"/>
                </a:highlight>
              </a:rPr>
              <a:t>endWhile</a:t>
            </a:r>
            <a:r>
              <a:rPr lang="en-US" dirty="0">
                <a:highlight>
                  <a:srgbClr val="00FFFF"/>
                </a:highlight>
              </a:rPr>
              <a:t>	</a:t>
            </a:r>
          </a:p>
          <a:p>
            <a:r>
              <a:rPr lang="en-US" dirty="0"/>
              <a:t>	return L2</a:t>
            </a:r>
          </a:p>
          <a:p>
            <a:r>
              <a:rPr lang="en-US" dirty="0" err="1">
                <a:highlight>
                  <a:srgbClr val="00FF00"/>
                </a:highlight>
              </a:rPr>
              <a:t>endSortList</a:t>
            </a:r>
            <a:endParaRPr lang="en-US" dirty="0">
              <a:highlight>
                <a:srgbClr val="00FF00"/>
              </a:highlight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A671B6-90AE-4135-ADC1-6DC78878ED30}"/>
              </a:ext>
            </a:extLst>
          </p:cNvPr>
          <p:cNvCxnSpPr>
            <a:cxnSpLocks/>
          </p:cNvCxnSpPr>
          <p:nvPr/>
        </p:nvCxnSpPr>
        <p:spPr>
          <a:xfrm>
            <a:off x="7415868" y="1825625"/>
            <a:ext cx="0" cy="4351338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E99F8F-0475-4B3C-8012-2ABF5D3FC4DC}"/>
              </a:ext>
            </a:extLst>
          </p:cNvPr>
          <p:cNvCxnSpPr>
            <a:cxnSpLocks/>
          </p:cNvCxnSpPr>
          <p:nvPr/>
        </p:nvCxnSpPr>
        <p:spPr>
          <a:xfrm flipV="1">
            <a:off x="5872294" y="2130804"/>
            <a:ext cx="1873672" cy="1543574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34" y="134292"/>
            <a:ext cx="9729732" cy="696377"/>
          </a:xfrm>
        </p:spPr>
        <p:txBody>
          <a:bodyPr>
            <a:normAutofit/>
          </a:bodyPr>
          <a:lstStyle/>
          <a:p>
            <a:r>
              <a:rPr lang="en-US" sz="4000" dirty="0"/>
              <a:t>Problem Solving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29841-2DB3-41C7-8BA2-EE8C4608F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89" y="1825625"/>
            <a:ext cx="11047553" cy="4351338"/>
          </a:xfrm>
        </p:spPr>
        <p:txBody>
          <a:bodyPr/>
          <a:lstStyle/>
          <a:p>
            <a:r>
              <a:rPr lang="en-US" dirty="0"/>
              <a:t> Selection Sort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A61C80-E0B2-4BBA-B155-36F909918BD0}"/>
              </a:ext>
            </a:extLst>
          </p:cNvPr>
          <p:cNvSpPr txBox="1"/>
          <p:nvPr/>
        </p:nvSpPr>
        <p:spPr>
          <a:xfrm>
            <a:off x="7659148" y="2249648"/>
            <a:ext cx="42616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def </a:t>
            </a:r>
            <a:r>
              <a:rPr lang="en-US" dirty="0" err="1">
                <a:highlight>
                  <a:srgbClr val="00FF00"/>
                </a:highlight>
              </a:rPr>
              <a:t>searchMinFromList</a:t>
            </a:r>
            <a:r>
              <a:rPr lang="en-US" dirty="0">
                <a:highlight>
                  <a:srgbClr val="00FF00"/>
                </a:highlight>
              </a:rPr>
              <a:t>(</a:t>
            </a:r>
            <a:r>
              <a:rPr lang="en-US" dirty="0" err="1">
                <a:highlight>
                  <a:srgbClr val="00FF00"/>
                </a:highlight>
              </a:rPr>
              <a:t>L,n</a:t>
            </a:r>
            <a:r>
              <a:rPr lang="en-US" dirty="0">
                <a:highlight>
                  <a:srgbClr val="00FF00"/>
                </a:highlight>
              </a:rPr>
              <a:t>):</a:t>
            </a:r>
          </a:p>
          <a:p>
            <a:r>
              <a:rPr lang="en-US" dirty="0"/>
              <a:t>	</a:t>
            </a:r>
            <a:r>
              <a:rPr lang="en-US" dirty="0" err="1"/>
              <a:t>minValue</a:t>
            </a:r>
            <a:r>
              <a:rPr lang="en-US" dirty="0"/>
              <a:t> = L[0]</a:t>
            </a:r>
          </a:p>
          <a:p>
            <a:r>
              <a:rPr lang="en-US" dirty="0"/>
              <a:t>	counter = 1</a:t>
            </a:r>
          </a:p>
          <a:p>
            <a:r>
              <a:rPr lang="en-US" dirty="0"/>
              <a:t>	</a:t>
            </a:r>
            <a:r>
              <a:rPr lang="en-US" dirty="0">
                <a:highlight>
                  <a:srgbClr val="00FFFF"/>
                </a:highlight>
              </a:rPr>
              <a:t>while (counter &lt; n):</a:t>
            </a:r>
          </a:p>
          <a:p>
            <a:r>
              <a:rPr lang="en-US" dirty="0"/>
              <a:t>		v = L[counter]</a:t>
            </a:r>
          </a:p>
          <a:p>
            <a:r>
              <a:rPr lang="en-US" dirty="0"/>
              <a:t>		</a:t>
            </a:r>
            <a:r>
              <a:rPr lang="en-US" dirty="0">
                <a:highlight>
                  <a:srgbClr val="C0C0C0"/>
                </a:highlight>
              </a:rPr>
              <a:t>if ( v &lt; </a:t>
            </a:r>
            <a:r>
              <a:rPr lang="en-US" dirty="0" err="1">
                <a:highlight>
                  <a:srgbClr val="C0C0C0"/>
                </a:highlight>
              </a:rPr>
              <a:t>minValue</a:t>
            </a:r>
            <a:r>
              <a:rPr lang="en-US" dirty="0">
                <a:highlight>
                  <a:srgbClr val="C0C0C0"/>
                </a:highlight>
              </a:rPr>
              <a:t> ):</a:t>
            </a:r>
          </a:p>
          <a:p>
            <a:r>
              <a:rPr lang="en-US" dirty="0"/>
              <a:t>			</a:t>
            </a:r>
            <a:r>
              <a:rPr lang="en-US" dirty="0" err="1"/>
              <a:t>minValue</a:t>
            </a:r>
            <a:r>
              <a:rPr lang="en-US" dirty="0"/>
              <a:t> = v</a:t>
            </a:r>
          </a:p>
          <a:p>
            <a:r>
              <a:rPr lang="en-US" dirty="0"/>
              <a:t>			</a:t>
            </a:r>
            <a:r>
              <a:rPr lang="en-US" dirty="0" err="1"/>
              <a:t>idx</a:t>
            </a:r>
            <a:r>
              <a:rPr lang="en-US" dirty="0"/>
              <a:t> = counter</a:t>
            </a:r>
          </a:p>
          <a:p>
            <a:r>
              <a:rPr lang="en-US" dirty="0"/>
              <a:t>		</a:t>
            </a:r>
            <a:r>
              <a:rPr lang="en-US" dirty="0">
                <a:highlight>
                  <a:srgbClr val="C0C0C0"/>
                </a:highlight>
              </a:rPr>
              <a:t>else:</a:t>
            </a:r>
          </a:p>
          <a:p>
            <a:r>
              <a:rPr lang="en-US" dirty="0"/>
              <a:t>			pass	</a:t>
            </a:r>
            <a:endParaRPr lang="en-US" dirty="0">
              <a:highlight>
                <a:srgbClr val="00FFFF"/>
              </a:highlight>
            </a:endParaRPr>
          </a:p>
          <a:p>
            <a:r>
              <a:rPr lang="en-US" dirty="0"/>
              <a:t>	return </a:t>
            </a:r>
            <a:r>
              <a:rPr lang="en-US" dirty="0" err="1"/>
              <a:t>minValue</a:t>
            </a:r>
            <a:r>
              <a:rPr lang="en-US" dirty="0"/>
              <a:t> , </a:t>
            </a:r>
            <a:r>
              <a:rPr lang="en-US" dirty="0" err="1"/>
              <a:t>idx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B9EE5-8F32-4ABB-8266-04195A109BE5}"/>
              </a:ext>
            </a:extLst>
          </p:cNvPr>
          <p:cNvSpPr txBox="1"/>
          <p:nvPr/>
        </p:nvSpPr>
        <p:spPr>
          <a:xfrm>
            <a:off x="655089" y="2385270"/>
            <a:ext cx="68698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def </a:t>
            </a:r>
            <a:r>
              <a:rPr lang="en-US" dirty="0" err="1">
                <a:highlight>
                  <a:srgbClr val="00FF00"/>
                </a:highlight>
              </a:rPr>
              <a:t>sortList</a:t>
            </a:r>
            <a:r>
              <a:rPr lang="en-US" dirty="0">
                <a:highlight>
                  <a:srgbClr val="00FF00"/>
                </a:highlight>
              </a:rPr>
              <a:t>(</a:t>
            </a:r>
            <a:r>
              <a:rPr lang="en-US" dirty="0" err="1">
                <a:highlight>
                  <a:srgbClr val="00FF00"/>
                </a:highlight>
              </a:rPr>
              <a:t>L,n</a:t>
            </a:r>
            <a:r>
              <a:rPr lang="en-US" dirty="0">
                <a:highlight>
                  <a:srgbClr val="00FF00"/>
                </a:highlight>
              </a:rPr>
              <a:t>):</a:t>
            </a:r>
          </a:p>
          <a:p>
            <a:r>
              <a:rPr lang="en-US" dirty="0"/>
              <a:t>	L2 = []</a:t>
            </a:r>
          </a:p>
          <a:p>
            <a:r>
              <a:rPr lang="en-US" dirty="0"/>
              <a:t>	counter = 0</a:t>
            </a:r>
          </a:p>
          <a:p>
            <a:r>
              <a:rPr lang="en-US" dirty="0"/>
              <a:t>	</a:t>
            </a:r>
            <a:r>
              <a:rPr lang="en-US" dirty="0">
                <a:highlight>
                  <a:srgbClr val="00FFFF"/>
                </a:highlight>
              </a:rPr>
              <a:t>while (counter &lt; n):</a:t>
            </a:r>
            <a:r>
              <a:rPr lang="en-US" dirty="0"/>
              <a:t>		</a:t>
            </a:r>
          </a:p>
          <a:p>
            <a:r>
              <a:rPr lang="en-US" dirty="0"/>
              <a:t>		m , </a:t>
            </a:r>
            <a:r>
              <a:rPr lang="en-US" dirty="0" err="1"/>
              <a:t>idx</a:t>
            </a:r>
            <a:r>
              <a:rPr lang="en-US" dirty="0"/>
              <a:t> = </a:t>
            </a:r>
            <a:r>
              <a:rPr lang="en-US" dirty="0" err="1"/>
              <a:t>searchMinFromList</a:t>
            </a:r>
            <a:r>
              <a:rPr lang="en-US" dirty="0"/>
              <a:t> (L , n)</a:t>
            </a:r>
          </a:p>
          <a:p>
            <a:r>
              <a:rPr lang="en-US" dirty="0"/>
              <a:t>		L2.append(m) </a:t>
            </a:r>
          </a:p>
          <a:p>
            <a:r>
              <a:rPr lang="en-US" dirty="0"/>
              <a:t>		del L[</a:t>
            </a:r>
            <a:r>
              <a:rPr lang="en-US" dirty="0" err="1"/>
              <a:t>idx</a:t>
            </a:r>
            <a:r>
              <a:rPr lang="en-US" dirty="0"/>
              <a:t>]</a:t>
            </a:r>
          </a:p>
          <a:p>
            <a:r>
              <a:rPr lang="en-US" dirty="0"/>
              <a:t>		n = n-1</a:t>
            </a:r>
          </a:p>
          <a:p>
            <a:r>
              <a:rPr lang="en-US" dirty="0"/>
              <a:t>	return L2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A671B6-90AE-4135-ADC1-6DC78878ED30}"/>
              </a:ext>
            </a:extLst>
          </p:cNvPr>
          <p:cNvCxnSpPr>
            <a:cxnSpLocks/>
          </p:cNvCxnSpPr>
          <p:nvPr/>
        </p:nvCxnSpPr>
        <p:spPr>
          <a:xfrm>
            <a:off x="7415868" y="1825625"/>
            <a:ext cx="0" cy="4351338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E99F8F-0475-4B3C-8012-2ABF5D3FC4DC}"/>
              </a:ext>
            </a:extLst>
          </p:cNvPr>
          <p:cNvCxnSpPr>
            <a:cxnSpLocks/>
          </p:cNvCxnSpPr>
          <p:nvPr/>
        </p:nvCxnSpPr>
        <p:spPr>
          <a:xfrm flipV="1">
            <a:off x="5721292" y="2596552"/>
            <a:ext cx="2111493" cy="1044270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90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34" y="134292"/>
            <a:ext cx="9729732" cy="696377"/>
          </a:xfrm>
        </p:spPr>
        <p:txBody>
          <a:bodyPr>
            <a:normAutofit/>
          </a:bodyPr>
          <a:lstStyle/>
          <a:p>
            <a:r>
              <a:rPr lang="en-US" sz="4000" dirty="0"/>
              <a:t>Problem Solving?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4A5A3E-CF53-426B-8DF2-289DD8B27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57" y="1253330"/>
            <a:ext cx="10633045" cy="497968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</a:t>
            </a:r>
            <a:r>
              <a:rPr lang="en-US" sz="6600" dirty="0"/>
              <a:t>Let say you are </a:t>
            </a:r>
            <a:r>
              <a:rPr lang="en-US" sz="6600" dirty="0">
                <a:solidFill>
                  <a:srgbClr val="00B050"/>
                </a:solidFill>
              </a:rPr>
              <a:t>A</a:t>
            </a:r>
            <a:r>
              <a:rPr lang="en-US" sz="6600" dirty="0"/>
              <a:t> and your friend is </a:t>
            </a:r>
            <a:r>
              <a:rPr lang="en-US" sz="6600" dirty="0">
                <a:solidFill>
                  <a:srgbClr val="C00000"/>
                </a:solidFill>
              </a:rPr>
              <a:t>B (who is always willing to help you)</a:t>
            </a:r>
            <a:r>
              <a:rPr lang="en-US" sz="6600" dirty="0"/>
              <a:t>.</a:t>
            </a:r>
            <a:endParaRPr lang="en-US" dirty="0"/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37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34" y="134292"/>
            <a:ext cx="9729732" cy="696377"/>
          </a:xfrm>
        </p:spPr>
        <p:txBody>
          <a:bodyPr>
            <a:normAutofit/>
          </a:bodyPr>
          <a:lstStyle/>
          <a:p>
            <a:r>
              <a:rPr lang="en-US" sz="4000" dirty="0"/>
              <a:t>Problem Solving?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4A5A3E-CF53-426B-8DF2-289DD8B27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57" y="1253330"/>
            <a:ext cx="10633045" cy="4979689"/>
          </a:xfrm>
        </p:spPr>
        <p:txBody>
          <a:bodyPr>
            <a:normAutofit/>
          </a:bodyPr>
          <a:lstStyle/>
          <a:p>
            <a:r>
              <a:rPr lang="en-US" dirty="0"/>
              <a:t> Let say you are </a:t>
            </a:r>
            <a:r>
              <a:rPr lang="en-US" dirty="0">
                <a:solidFill>
                  <a:srgbClr val="00B050"/>
                </a:solidFill>
              </a:rPr>
              <a:t>A</a:t>
            </a:r>
            <a:r>
              <a:rPr lang="en-US" dirty="0"/>
              <a:t> and your friend is </a:t>
            </a:r>
            <a:r>
              <a:rPr lang="en-US" dirty="0">
                <a:solidFill>
                  <a:srgbClr val="C00000"/>
                </a:solidFill>
              </a:rPr>
              <a:t>B (who is always willing to help you)</a:t>
            </a:r>
            <a:r>
              <a:rPr lang="en-US" dirty="0"/>
              <a:t>.</a:t>
            </a:r>
          </a:p>
          <a:p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sz="4400" dirty="0">
                <a:solidFill>
                  <a:srgbClr val="00B050"/>
                </a:solidFill>
                <a:highlight>
                  <a:srgbClr val="000000"/>
                </a:highlight>
              </a:rPr>
              <a:t>A : I want off, just for somedays, but …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41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34" y="134292"/>
            <a:ext cx="9729732" cy="696377"/>
          </a:xfrm>
        </p:spPr>
        <p:txBody>
          <a:bodyPr>
            <a:normAutofit/>
          </a:bodyPr>
          <a:lstStyle/>
          <a:p>
            <a:r>
              <a:rPr lang="en-US" sz="4000" dirty="0"/>
              <a:t>Problem Solving?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4A5A3E-CF53-426B-8DF2-289DD8B27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57" y="1253330"/>
            <a:ext cx="10633045" cy="4979689"/>
          </a:xfrm>
        </p:spPr>
        <p:txBody>
          <a:bodyPr>
            <a:normAutofit/>
          </a:bodyPr>
          <a:lstStyle/>
          <a:p>
            <a:r>
              <a:rPr lang="en-US" dirty="0"/>
              <a:t> Let say you are </a:t>
            </a:r>
            <a:r>
              <a:rPr lang="en-US" dirty="0">
                <a:solidFill>
                  <a:srgbClr val="00B050"/>
                </a:solidFill>
              </a:rPr>
              <a:t>A</a:t>
            </a:r>
            <a:r>
              <a:rPr lang="en-US" dirty="0"/>
              <a:t> and your friend is </a:t>
            </a:r>
            <a:r>
              <a:rPr lang="en-US" dirty="0">
                <a:solidFill>
                  <a:srgbClr val="C00000"/>
                </a:solidFill>
              </a:rPr>
              <a:t>B (who is always willing to help you)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I want off, just for somedays, but …</a:t>
            </a:r>
          </a:p>
          <a:p>
            <a:r>
              <a:rPr lang="en-US" dirty="0"/>
              <a:t> </a:t>
            </a:r>
            <a:r>
              <a:rPr lang="en-US" sz="5400" dirty="0">
                <a:solidFill>
                  <a:srgbClr val="C00000"/>
                </a:solidFill>
                <a:highlight>
                  <a:srgbClr val="000000"/>
                </a:highlight>
              </a:rPr>
              <a:t>B : but what? go buddy, enjoy !!</a:t>
            </a:r>
            <a:endParaRPr lang="en-US" dirty="0">
              <a:solidFill>
                <a:srgbClr val="C00000"/>
              </a:solidFill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177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34" y="134292"/>
            <a:ext cx="9729732" cy="696377"/>
          </a:xfrm>
        </p:spPr>
        <p:txBody>
          <a:bodyPr>
            <a:normAutofit/>
          </a:bodyPr>
          <a:lstStyle/>
          <a:p>
            <a:r>
              <a:rPr lang="en-US" sz="4000" dirty="0"/>
              <a:t>Problem Solving?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4A5A3E-CF53-426B-8DF2-289DD8B27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57" y="1253330"/>
            <a:ext cx="10633045" cy="497968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Let say you are </a:t>
            </a:r>
            <a:r>
              <a:rPr lang="en-US" dirty="0">
                <a:solidFill>
                  <a:srgbClr val="00B050"/>
                </a:solidFill>
              </a:rPr>
              <a:t>A</a:t>
            </a:r>
            <a:r>
              <a:rPr lang="en-US" dirty="0"/>
              <a:t> and your friend is </a:t>
            </a:r>
            <a:r>
              <a:rPr lang="en-US" dirty="0">
                <a:solidFill>
                  <a:srgbClr val="C00000"/>
                </a:solidFill>
              </a:rPr>
              <a:t>B (who is always willing to help you)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I want off, just for somedays, but …</a:t>
            </a:r>
          </a:p>
          <a:p>
            <a:pPr algn="just"/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but what? go buddy, enjoy !!</a:t>
            </a:r>
          </a:p>
          <a:p>
            <a:pPr algn="just"/>
            <a:r>
              <a:rPr lang="en-US" dirty="0"/>
              <a:t> </a:t>
            </a:r>
            <a:r>
              <a:rPr lang="en-US" sz="5400" dirty="0">
                <a:solidFill>
                  <a:srgbClr val="00B050"/>
                </a:solidFill>
                <a:highlight>
                  <a:srgbClr val="000000"/>
                </a:highlight>
              </a:rPr>
              <a:t>A : Some one have to do my job in my absence !</a:t>
            </a:r>
          </a:p>
          <a:p>
            <a:pPr marL="0" indent="0">
              <a:buNone/>
            </a:pP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37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34" y="134292"/>
            <a:ext cx="9729732" cy="696377"/>
          </a:xfrm>
        </p:spPr>
        <p:txBody>
          <a:bodyPr>
            <a:normAutofit/>
          </a:bodyPr>
          <a:lstStyle/>
          <a:p>
            <a:r>
              <a:rPr lang="en-US" sz="4000" dirty="0"/>
              <a:t>Problem Solving?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4A5A3E-CF53-426B-8DF2-289DD8B27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57" y="1253330"/>
            <a:ext cx="10633045" cy="4979689"/>
          </a:xfrm>
        </p:spPr>
        <p:txBody>
          <a:bodyPr>
            <a:normAutofit/>
          </a:bodyPr>
          <a:lstStyle/>
          <a:p>
            <a:r>
              <a:rPr lang="en-US" dirty="0"/>
              <a:t> Let say you are </a:t>
            </a:r>
            <a:r>
              <a:rPr lang="en-US" dirty="0">
                <a:solidFill>
                  <a:srgbClr val="00B050"/>
                </a:solidFill>
              </a:rPr>
              <a:t>A</a:t>
            </a:r>
            <a:r>
              <a:rPr lang="en-US" dirty="0"/>
              <a:t> and your friend is </a:t>
            </a:r>
            <a:r>
              <a:rPr lang="en-US" dirty="0">
                <a:solidFill>
                  <a:srgbClr val="C00000"/>
                </a:solidFill>
              </a:rPr>
              <a:t>B (who is always willing to help you)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I want off, just for somedays, but …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but what? go buddy, enjoy !!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Some one have to do my job in my absence !</a:t>
            </a:r>
          </a:p>
          <a:p>
            <a:pPr algn="just"/>
            <a:r>
              <a:rPr lang="en-US" dirty="0"/>
              <a:t> </a:t>
            </a:r>
            <a:r>
              <a:rPr lang="en-US" sz="6000" dirty="0">
                <a:solidFill>
                  <a:srgbClr val="C00000"/>
                </a:solidFill>
                <a:highlight>
                  <a:srgbClr val="000000"/>
                </a:highlight>
              </a:rPr>
              <a:t>B : That’s it? I am available, as always.</a:t>
            </a:r>
          </a:p>
          <a:p>
            <a:pPr marL="0" indent="0">
              <a:buNone/>
            </a:pPr>
            <a:endParaRPr 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236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34" y="134292"/>
            <a:ext cx="9729732" cy="696377"/>
          </a:xfrm>
        </p:spPr>
        <p:txBody>
          <a:bodyPr>
            <a:normAutofit/>
          </a:bodyPr>
          <a:lstStyle/>
          <a:p>
            <a:r>
              <a:rPr lang="en-US" sz="4000" dirty="0"/>
              <a:t>Problem Solving?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4A5A3E-CF53-426B-8DF2-289DD8B27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57" y="1253330"/>
            <a:ext cx="10633045" cy="4979689"/>
          </a:xfrm>
        </p:spPr>
        <p:txBody>
          <a:bodyPr>
            <a:normAutofit/>
          </a:bodyPr>
          <a:lstStyle/>
          <a:p>
            <a:r>
              <a:rPr lang="en-US" dirty="0"/>
              <a:t> Let say you are </a:t>
            </a:r>
            <a:r>
              <a:rPr lang="en-US" dirty="0">
                <a:solidFill>
                  <a:srgbClr val="00B050"/>
                </a:solidFill>
              </a:rPr>
              <a:t>A</a:t>
            </a:r>
            <a:r>
              <a:rPr lang="en-US" dirty="0"/>
              <a:t> and your friend is </a:t>
            </a:r>
            <a:r>
              <a:rPr lang="en-US" dirty="0">
                <a:solidFill>
                  <a:srgbClr val="C00000"/>
                </a:solidFill>
              </a:rPr>
              <a:t>B (who is always willing to help you)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I want off, just for somedays, but …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but what? go buddy, enjoy !!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Some one have to do my job in my absence !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That’s it? I am available, as always.</a:t>
            </a:r>
          </a:p>
          <a:p>
            <a:pPr algn="just"/>
            <a:r>
              <a:rPr lang="en-US" dirty="0"/>
              <a:t> </a:t>
            </a:r>
            <a:r>
              <a:rPr lang="en-US" sz="6000" dirty="0">
                <a:solidFill>
                  <a:srgbClr val="00B050"/>
                </a:solidFill>
                <a:highlight>
                  <a:srgbClr val="000000"/>
                </a:highlight>
              </a:rPr>
              <a:t>A : Great, you are a true friend. Ok I am leaving, </a:t>
            </a:r>
            <a:endParaRPr lang="en-US" dirty="0">
              <a:solidFill>
                <a:srgbClr val="00B050"/>
              </a:solidFill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086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34" y="134292"/>
            <a:ext cx="9729732" cy="696377"/>
          </a:xfrm>
        </p:spPr>
        <p:txBody>
          <a:bodyPr>
            <a:normAutofit/>
          </a:bodyPr>
          <a:lstStyle/>
          <a:p>
            <a:r>
              <a:rPr lang="en-US" sz="4000" dirty="0"/>
              <a:t>Problem Solving?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4A5A3E-CF53-426B-8DF2-289DD8B27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57" y="1253330"/>
            <a:ext cx="10633045" cy="4979689"/>
          </a:xfrm>
        </p:spPr>
        <p:txBody>
          <a:bodyPr>
            <a:normAutofit fontScale="92500"/>
          </a:bodyPr>
          <a:lstStyle/>
          <a:p>
            <a:r>
              <a:rPr lang="en-US" dirty="0"/>
              <a:t> Let say you are </a:t>
            </a:r>
            <a:r>
              <a:rPr lang="en-US" dirty="0">
                <a:solidFill>
                  <a:srgbClr val="00B050"/>
                </a:solidFill>
              </a:rPr>
              <a:t>A</a:t>
            </a:r>
            <a:r>
              <a:rPr lang="en-US" dirty="0"/>
              <a:t> and your friend is </a:t>
            </a:r>
            <a:r>
              <a:rPr lang="en-US" dirty="0">
                <a:solidFill>
                  <a:srgbClr val="C00000"/>
                </a:solidFill>
              </a:rPr>
              <a:t>B (who is always willing to help you)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I want off, just for somedays, but …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but what? go buddy, enjoy !!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Some one have to do my job in my absence !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 : That’s it? I am available, as always.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 : Great, you are a true friend. Ok I am leaving, </a:t>
            </a:r>
          </a:p>
          <a:p>
            <a:pPr algn="just"/>
            <a:r>
              <a:rPr lang="en-US" dirty="0"/>
              <a:t> </a:t>
            </a:r>
            <a:r>
              <a:rPr lang="en-US" sz="6600" dirty="0">
                <a:solidFill>
                  <a:srgbClr val="C00000"/>
                </a:solidFill>
                <a:highlight>
                  <a:srgbClr val="000000"/>
                </a:highlight>
              </a:rPr>
              <a:t>B : Hey, wait, what do I have to do? What’s your job?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036873"/>
      </p:ext>
    </p:extLst>
  </p:cSld>
  <p:clrMapOvr>
    <a:masterClrMapping/>
  </p:clrMapOvr>
</p:sld>
</file>

<file path=ppt/theme/theme1.xml><?xml version="1.0" encoding="utf-8"?>
<a:theme xmlns:a="http://schemas.openxmlformats.org/drawingml/2006/main" name="Optum WIdescreen 2017">
  <a:themeElements>
    <a:clrScheme name="Optum 1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C25608"/>
      </a:accent1>
      <a:accent2>
        <a:srgbClr val="EAAA00"/>
      </a:accent2>
      <a:accent3>
        <a:srgbClr val="A22B38"/>
      </a:accent3>
      <a:accent4>
        <a:srgbClr val="008770"/>
      </a:accent4>
      <a:accent5>
        <a:srgbClr val="3B0083"/>
      </a:accent5>
      <a:accent6>
        <a:srgbClr val="00549F"/>
      </a:accent6>
      <a:hlink>
        <a:srgbClr val="00549F"/>
      </a:hlink>
      <a:folHlink>
        <a:srgbClr val="C2560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CB17838BE6154B8FE337A9A7621824" ma:contentTypeVersion="13" ma:contentTypeDescription="Create a new document." ma:contentTypeScope="" ma:versionID="d6f03b25bd7dfe7f5c317e1aea06bd5b">
  <xsd:schema xmlns:xsd="http://www.w3.org/2001/XMLSchema" xmlns:xs="http://www.w3.org/2001/XMLSchema" xmlns:p="http://schemas.microsoft.com/office/2006/metadata/properties" xmlns:ns2="3cc7cc9a-fe0f-41c4-a19c-289700e076d8" xmlns:ns3="78110898-dcc3-4fc8-805e-3f482d1e6958" targetNamespace="http://schemas.microsoft.com/office/2006/metadata/properties" ma:root="true" ma:fieldsID="85476f4b1a1308dbd221fcfc1286f70d" ns2:_="" ns3:_="">
    <xsd:import namespace="3cc7cc9a-fe0f-41c4-a19c-289700e076d8"/>
    <xsd:import namespace="78110898-dcc3-4fc8-805e-3f482d1e69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c7cc9a-fe0f-41c4-a19c-289700e076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110898-dcc3-4fc8-805e-3f482d1e695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661530-98E5-4D69-B29A-3C0E33CDEE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c7cc9a-fe0f-41c4-a19c-289700e076d8"/>
    <ds:schemaRef ds:uri="78110898-dcc3-4fc8-805e-3f482d1e69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72DBA8-2504-4AD1-BD72-3562DB5094EB}">
  <ds:schemaRefs>
    <ds:schemaRef ds:uri="http://purl.org/dc/terms/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78110898-dcc3-4fc8-805e-3f482d1e6958"/>
    <ds:schemaRef ds:uri="3cc7cc9a-fe0f-41c4-a19c-289700e076d8"/>
  </ds:schemaRefs>
</ds:datastoreItem>
</file>

<file path=customXml/itemProps3.xml><?xml version="1.0" encoding="utf-8"?>
<ds:datastoreItem xmlns:ds="http://schemas.openxmlformats.org/officeDocument/2006/customXml" ds:itemID="{430297D7-6120-4AEC-BD90-27546ED06F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10290</TotalTime>
  <Words>2117</Words>
  <Application>Microsoft Macintosh PowerPoint</Application>
  <PresentationFormat>Widescreen</PresentationFormat>
  <Paragraphs>205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Optum WIdescreen 2017</vt:lpstr>
      <vt:lpstr>Intro to Problem Solving</vt:lpstr>
      <vt:lpstr>Problem Solving?</vt:lpstr>
      <vt:lpstr>Problem Solving?</vt:lpstr>
      <vt:lpstr>Problem Solving?</vt:lpstr>
      <vt:lpstr>Problem Solving?</vt:lpstr>
      <vt:lpstr>Problem Solving?</vt:lpstr>
      <vt:lpstr>Problem Solving?</vt:lpstr>
      <vt:lpstr>Problem Solving?</vt:lpstr>
      <vt:lpstr>Problem Solving?</vt:lpstr>
      <vt:lpstr>Problem Solving?</vt:lpstr>
      <vt:lpstr>Problem Solving?</vt:lpstr>
      <vt:lpstr>Problem Solving?</vt:lpstr>
      <vt:lpstr>Problem Solving?</vt:lpstr>
      <vt:lpstr>Problem Solving?</vt:lpstr>
      <vt:lpstr>Problem Solving?</vt:lpstr>
      <vt:lpstr>Problem Solving?</vt:lpstr>
      <vt:lpstr>Problem Solving?</vt:lpstr>
      <vt:lpstr>Problem Solving?</vt:lpstr>
      <vt:lpstr>Problem Solving?</vt:lpstr>
      <vt:lpstr>Problem Solving?</vt:lpstr>
      <vt:lpstr>Problem Solving?</vt:lpstr>
      <vt:lpstr>Problem Solving?</vt:lpstr>
      <vt:lpstr>Problem Solving 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Optum PowerPoint template - 2017</dc:title>
  <dc:creator>Sandra Johnson</dc:creator>
  <cp:lastModifiedBy>Harmeet Bhatia</cp:lastModifiedBy>
  <cp:revision>52</cp:revision>
  <dcterms:created xsi:type="dcterms:W3CDTF">2017-07-17T15:17:37Z</dcterms:created>
  <dcterms:modified xsi:type="dcterms:W3CDTF">2022-02-17T01:01:39Z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0x0101002BCB17838BE6154B8FE337A9A7621824</vt:lpwstr>
  </property>
</Properties>
</file>